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1.tif"/><Relationship Id="rId5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github.com/wdecoster/NanoComp" TargetMode="External"/><Relationship Id="rId3" Type="http://schemas.openxmlformats.org/officeDocument/2006/relationships/hyperlink" Target="https://github.com/a-slide/pycoQC" TargetMode="External"/><Relationship Id="rId4" Type="http://schemas.openxmlformats.org/officeDocument/2006/relationships/hyperlink" Target="https://www.niehs.nih.gov/research/resources/software/biostatistics/art/" TargetMode="External"/><Relationship Id="rId5" Type="http://schemas.openxmlformats.org/officeDocument/2006/relationships/hyperlink" Target="https://github.com/bcgsc/NanoSim" TargetMode="External"/><Relationship Id="rId6" Type="http://schemas.openxmlformats.org/officeDocument/2006/relationships/hyperlink" Target="https://github.com/marbl/canu" TargetMode="External"/><Relationship Id="rId7" Type="http://schemas.openxmlformats.org/officeDocument/2006/relationships/hyperlink" Target="https://github.com/DiltheyLab/MetaMaps" TargetMode="External"/><Relationship Id="rId8" Type="http://schemas.openxmlformats.org/officeDocument/2006/relationships/hyperlink" Target="https://ccb.jhu.edu/software/kraken2/" TargetMode="External"/><Relationship Id="rId9" Type="http://schemas.openxmlformats.org/officeDocument/2006/relationships/hyperlink" Target="https://ccb.jhu.edu/software/centrifuge/" TargetMode="External"/><Relationship Id="rId10" Type="http://schemas.openxmlformats.org/officeDocument/2006/relationships/hyperlink" Target="https://github.com/fenderglass/Flye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iofortIGDR"/>
          <p:cNvSpPr txBox="1"/>
          <p:nvPr>
            <p:ph type="ctrTitle"/>
          </p:nvPr>
        </p:nvSpPr>
        <p:spPr>
          <a:xfrm>
            <a:off x="1155700" y="2400300"/>
            <a:ext cx="10464800" cy="3302000"/>
          </a:xfrm>
          <a:prstGeom prst="rect">
            <a:avLst/>
          </a:prstGeom>
        </p:spPr>
        <p:txBody>
          <a:bodyPr/>
          <a:lstStyle/>
          <a:p>
            <a:pPr lvl="1"/>
            <a:r>
              <a:t>BiofortIGDR</a:t>
            </a:r>
          </a:p>
        </p:txBody>
      </p:sp>
      <p:sp>
        <p:nvSpPr>
          <p:cNvPr id="120" name="March 2020"/>
          <p:cNvSpPr txBox="1"/>
          <p:nvPr/>
        </p:nvSpPr>
        <p:spPr>
          <a:xfrm>
            <a:off x="11482171" y="9350044"/>
            <a:ext cx="1191058" cy="32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i="1" sz="1600"/>
            </a:lvl1pPr>
          </a:lstStyle>
          <a:p>
            <a:pPr/>
            <a:r>
              <a:t>March 2020</a:t>
            </a:r>
          </a:p>
        </p:txBody>
      </p:sp>
      <p:pic>
        <p:nvPicPr>
          <p:cNvPr id="121" name="droppedImage.png" descr="dropped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3700" y="-293437"/>
            <a:ext cx="4000500" cy="20603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CNRSfr-grand.jpg" descr="CNRSfr-grand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228564" y="-25400"/>
            <a:ext cx="1706386" cy="1706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535810" y="-116438"/>
            <a:ext cx="3407966" cy="17063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51400" y="1403350"/>
            <a:ext cx="4292600" cy="1917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1/ Sampling  (Ongoing)…"/>
          <p:cNvSpPr txBox="1"/>
          <p:nvPr>
            <p:ph type="body" idx="1"/>
          </p:nvPr>
        </p:nvSpPr>
        <p:spPr>
          <a:xfrm>
            <a:off x="825500" y="2277533"/>
            <a:ext cx="11099800" cy="6286501"/>
          </a:xfrm>
          <a:prstGeom prst="rect">
            <a:avLst/>
          </a:prstGeom>
        </p:spPr>
        <p:txBody>
          <a:bodyPr/>
          <a:lstStyle/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b="1" sz="1919">
                <a:latin typeface="Arial"/>
                <a:ea typeface="Arial"/>
                <a:cs typeface="Arial"/>
                <a:sym typeface="Arial"/>
              </a:defRPr>
            </a:pPr>
            <a:r>
              <a:t>1/ Sampling</a:t>
            </a:r>
            <a:r>
              <a:rPr>
                <a:solidFill>
                  <a:schemeClr val="accent4"/>
                </a:solidFill>
              </a:rPr>
              <a:t>  (Ongoing)</a:t>
            </a: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Dr Anne-Sophie Guillory (MD) has been contacted for the sampling 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Goal : 3 predisposed breeds to oral melanoma with 3 patients / breed: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	- GRET ( Golden Retriever)  : (2-6 yo) :  male or female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	- LABR (Labrador Retriever) :  (3-7 yo) :  male or female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	- TYOK (Terrier Yorkshire)     :  (4-8 yo) :  male or female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Extraction protocole + questionnaire +  kits  + returns envelopes</a:t>
            </a:r>
          </a:p>
          <a:p>
            <a:pPr marL="0" indent="0" defTabSz="438911">
              <a:spcBef>
                <a:spcPts val="0"/>
              </a:spcBef>
              <a:buSzTx/>
              <a:buNone/>
              <a:defRPr sz="1919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b="1" sz="1919">
                <a:latin typeface="Arial"/>
                <a:ea typeface="Arial"/>
                <a:cs typeface="Arial"/>
                <a:sym typeface="Arial"/>
              </a:defRPr>
            </a:pPr>
            <a:r>
              <a:t>2/ Set up of DNA and RNA extraction methods for long-read sequencing technologies  </a:t>
            </a:r>
            <a:r>
              <a:rPr>
                <a:solidFill>
                  <a:schemeClr val="accent3"/>
                </a:solidFill>
              </a:rPr>
              <a:t>(Ongoing)</a:t>
            </a: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sz="1919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b="1" sz="1919">
                <a:latin typeface="Arial"/>
                <a:ea typeface="Arial"/>
                <a:cs typeface="Arial"/>
                <a:sym typeface="Arial"/>
              </a:defRPr>
            </a:pPr>
            <a:r>
              <a:t>3/ Set up of long-read sequencing technologies for DNA and RNA  </a:t>
            </a:r>
            <a:r>
              <a:rPr>
                <a:solidFill>
                  <a:schemeClr val="accent4"/>
                </a:solidFill>
              </a:rPr>
              <a:t>(Ongoing)</a:t>
            </a: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sz="1919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For DNA, we will rely on a previous internal run for which 12 barcoded samples have been sequenced using nanopore.</a:t>
            </a:r>
          </a:p>
          <a:p>
            <a:pPr marL="0" indent="0" defTabSz="431596">
              <a:spcBef>
                <a:spcPts val="500"/>
              </a:spcBef>
              <a:buSzTx/>
              <a:buNone/>
              <a:tabLst>
                <a:tab pos="1371600" algn="l"/>
              </a:tabLst>
              <a:defRPr sz="1919">
                <a:latin typeface="Arial"/>
                <a:ea typeface="Arial"/>
                <a:cs typeface="Arial"/>
                <a:sym typeface="Arial"/>
              </a:defRPr>
            </a:pPr>
            <a:r>
              <a:t>For RNA, 3 protocoles are envisaged (cDNA direct, RNA direct, cDNA-PCR sequencing) and already tested for eukaryotic samples </a:t>
            </a:r>
          </a:p>
        </p:txBody>
      </p:sp>
      <p:sp>
        <p:nvSpPr>
          <p:cNvPr id="127" name="Report BiofortIGDR"/>
          <p:cNvSpPr/>
          <p:nvPr/>
        </p:nvSpPr>
        <p:spPr>
          <a:xfrm>
            <a:off x="-21970" y="-56144"/>
            <a:ext cx="13042901" cy="1181101"/>
          </a:xfrm>
          <a:prstGeom prst="rect">
            <a:avLst/>
          </a:prstGeom>
          <a:solidFill>
            <a:srgbClr val="6091CB">
              <a:alpha val="76315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algn="l"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sz="5200"/>
            </a:pPr>
            <a:r>
              <a:rPr sz="3800"/>
              <a:t>Report BiofortIGDR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4/ Set up of bioinformatic pipeline for metaG and metaT analysis of long-reads. (Ongoing)…"/>
          <p:cNvSpPr txBox="1"/>
          <p:nvPr>
            <p:ph type="body" idx="1"/>
          </p:nvPr>
        </p:nvSpPr>
        <p:spPr>
          <a:xfrm>
            <a:off x="584200" y="2252133"/>
            <a:ext cx="11099800" cy="6286501"/>
          </a:xfrm>
          <a:prstGeom prst="rect">
            <a:avLst/>
          </a:prstGeom>
        </p:spPr>
        <p:txBody>
          <a:bodyPr anchor="t"/>
          <a:lstStyle/>
          <a:p>
            <a:pPr marL="0" indent="0" defTabSz="440588">
              <a:spcBef>
                <a:spcPts val="500"/>
              </a:spcBef>
              <a:buSzTx/>
              <a:buNone/>
              <a:tabLst>
                <a:tab pos="1397000" algn="l"/>
              </a:tabLst>
              <a:defRPr sz="196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40588">
              <a:spcBef>
                <a:spcPts val="500"/>
              </a:spcBef>
              <a:buSzTx/>
              <a:buNone/>
              <a:tabLst>
                <a:tab pos="1397000" algn="l"/>
              </a:tabLst>
              <a:defRPr b="1" sz="1960">
                <a:latin typeface="Arial"/>
                <a:ea typeface="Arial"/>
                <a:cs typeface="Arial"/>
                <a:sym typeface="Arial"/>
              </a:defRPr>
            </a:pPr>
            <a:r>
              <a:t>4/ Set up of bioinformatic pipeline for metaG and metaT analysis of long-reads. </a:t>
            </a:r>
            <a:r>
              <a:rPr>
                <a:solidFill>
                  <a:schemeClr val="accent5"/>
                </a:solidFill>
              </a:rPr>
              <a:t>(Ongoing)</a:t>
            </a:r>
          </a:p>
          <a:p>
            <a:pPr marL="0" indent="0" defTabSz="448055">
              <a:lnSpc>
                <a:spcPts val="3100"/>
              </a:lnSpc>
              <a:spcBef>
                <a:spcPts val="1100"/>
              </a:spcBef>
              <a:buSzTx/>
              <a:buNone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This involves (at least) 5 parts:</a:t>
            </a:r>
          </a:p>
          <a:p>
            <a:pPr marL="448055" indent="-311150" defTabSz="448055">
              <a:lnSpc>
                <a:spcPts val="3100"/>
              </a:lnSpc>
              <a:spcBef>
                <a:spcPts val="1100"/>
              </a:spcBef>
              <a:buClr>
                <a:srgbClr val="000000"/>
              </a:buClr>
              <a:buFont typeface="Times"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QC (Quality Control) :</a:t>
            </a: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2" invalidUrl="" action="" tgtFrame="" tooltip="" history="1" highlightClick="0" endSnd="0"/>
              </a:rPr>
              <a:t>NanoComp</a:t>
            </a:r>
            <a:endParaRPr u="none">
              <a:solidFill>
                <a:srgbClr val="000000"/>
              </a:solidFill>
            </a:endParaRP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3" invalidUrl="" action="" tgtFrame="" tooltip="" history="1" highlightClick="0" endSnd="0"/>
              </a:rPr>
              <a:t>pycoQC</a:t>
            </a:r>
            <a:endParaRPr u="none">
              <a:solidFill>
                <a:srgbClr val="000000"/>
              </a:solidFill>
            </a:endParaRPr>
          </a:p>
          <a:p>
            <a:pPr marL="448055" indent="-311150" defTabSz="448055">
              <a:lnSpc>
                <a:spcPts val="3100"/>
              </a:lnSpc>
              <a:spcBef>
                <a:spcPts val="1100"/>
              </a:spcBef>
              <a:buClr>
                <a:srgbClr val="000000"/>
              </a:buClr>
              <a:buFont typeface="Times"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R</a:t>
            </a:r>
            <a:r>
              <a:t>ead simulation:</a:t>
            </a: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u="sng">
                <a:hlinkClick r:id="rId4" invalidUrl="" action="" tgtFrame="" tooltip="" history="1" highlightClick="0" endSnd="0"/>
              </a:rPr>
              <a:t>ART</a:t>
            </a:r>
            <a:endParaRPr>
              <a:solidFill>
                <a:srgbClr val="000000"/>
              </a:solidFill>
            </a:endParaRP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5" invalidUrl="" action="" tgtFrame="" tooltip="" history="1" highlightClick="0" endSnd="0"/>
              </a:rPr>
              <a:t>NanoSim</a:t>
            </a:r>
            <a:endParaRPr u="none">
              <a:solidFill>
                <a:srgbClr val="000000"/>
              </a:solidFill>
            </a:endParaRPr>
          </a:p>
          <a:p>
            <a:pPr marL="448055" indent="-311150" defTabSz="448055">
              <a:lnSpc>
                <a:spcPts val="3100"/>
              </a:lnSpc>
              <a:spcBef>
                <a:spcPts val="1100"/>
              </a:spcBef>
              <a:buClr>
                <a:srgbClr val="000000"/>
              </a:buClr>
              <a:buFont typeface="Times"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Correction :</a:t>
            </a: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6" invalidUrl="" action="" tgtFrame="" tooltip="" history="1" highlightClick="0" endSnd="0"/>
              </a:rPr>
              <a:t>Canu</a:t>
            </a:r>
            <a:endParaRPr u="none">
              <a:solidFill>
                <a:srgbClr val="000000"/>
              </a:solidFill>
            </a:endParaRPr>
          </a:p>
          <a:p>
            <a:pPr marL="448055" indent="-311150" defTabSz="448055">
              <a:lnSpc>
                <a:spcPts val="3100"/>
              </a:lnSpc>
              <a:spcBef>
                <a:spcPts val="1100"/>
              </a:spcBef>
              <a:buClr>
                <a:srgbClr val="000000"/>
              </a:buClr>
              <a:buFont typeface="Times"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Taxonomic Classification:</a:t>
            </a: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7" invalidUrl="" action="" tgtFrame="" tooltip="" history="1" highlightClick="0" endSnd="0"/>
              </a:rPr>
              <a:t>MetaMaps</a:t>
            </a:r>
            <a:endParaRPr u="none">
              <a:solidFill>
                <a:srgbClr val="000000"/>
              </a:solidFill>
            </a:endParaRP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8" invalidUrl="" action="" tgtFrame="" tooltip="" history="1" highlightClick="0" endSnd="0"/>
              </a:rPr>
              <a:t>Kraken2</a:t>
            </a:r>
            <a:endParaRPr u="none">
              <a:solidFill>
                <a:srgbClr val="000000"/>
              </a:solidFill>
            </a:endParaRP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9" invalidUrl="" action="" tgtFrame="" tooltip="" history="1" highlightClick="0" endSnd="0"/>
              </a:rPr>
              <a:t>Centrifuge</a:t>
            </a:r>
          </a:p>
          <a:p>
            <a:pPr lvl="1" marL="833882" indent="-248920" defTabSz="448055">
              <a:lnSpc>
                <a:spcPts val="27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176">
                <a:latin typeface="Times"/>
                <a:ea typeface="Times"/>
                <a:cs typeface="Times"/>
                <a:sym typeface="Times"/>
              </a:defRPr>
            </a:pPr>
          </a:p>
          <a:p>
            <a:pPr marL="448055" indent="-311150" defTabSz="448055">
              <a:lnSpc>
                <a:spcPts val="3100"/>
              </a:lnSpc>
              <a:spcBef>
                <a:spcPts val="1100"/>
              </a:spcBef>
              <a:buClr>
                <a:srgbClr val="000000"/>
              </a:buClr>
              <a:buFont typeface="Times"/>
              <a:defRPr sz="1470">
                <a:latin typeface="Gill Sans"/>
                <a:ea typeface="Gill Sans"/>
                <a:cs typeface="Gill Sans"/>
                <a:sym typeface="Gill Sans"/>
              </a:defRPr>
            </a:pPr>
            <a:r>
              <a:t>Assembly :</a:t>
            </a: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6" invalidUrl="" action="" tgtFrame="" tooltip="" history="1" highlightClick="0" endSnd="0"/>
              </a:rPr>
              <a:t>Canu</a:t>
            </a:r>
            <a:endParaRPr u="none">
              <a:solidFill>
                <a:srgbClr val="000000"/>
              </a:solidFill>
            </a:endParaRPr>
          </a:p>
          <a:p>
            <a:pPr lvl="1" marL="896111" indent="-311150" defTabSz="448055">
              <a:lnSpc>
                <a:spcPts val="3100"/>
              </a:lnSpc>
              <a:spcBef>
                <a:spcPts val="0"/>
              </a:spcBef>
              <a:buClr>
                <a:srgbClr val="000000"/>
              </a:buClr>
              <a:buFont typeface="Times"/>
              <a:buChar char="◦"/>
              <a:defRPr sz="1470" u="sng">
                <a:solidFill>
                  <a:srgbClr val="0000EE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>
                <a:hlinkClick r:id="rId10" invalidUrl="" action="" tgtFrame="" tooltip="" history="1" highlightClick="0" endSnd="0"/>
              </a:rPr>
              <a:t>Flye</a:t>
            </a:r>
            <a:endParaRPr u="none">
              <a:solidFill>
                <a:srgbClr val="000000"/>
              </a:solidFill>
            </a:endParaRPr>
          </a:p>
          <a:p>
            <a:pPr marL="0" indent="0" defTabSz="440588">
              <a:spcBef>
                <a:spcPts val="500"/>
              </a:spcBef>
              <a:buSzTx/>
              <a:buNone/>
              <a:tabLst>
                <a:tab pos="1397000" algn="l"/>
              </a:tabLst>
              <a:defRPr sz="196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440588">
              <a:spcBef>
                <a:spcPts val="500"/>
              </a:spcBef>
              <a:buSzTx/>
              <a:buNone/>
              <a:tabLst>
                <a:tab pos="1397000" algn="l"/>
              </a:tabLst>
              <a:defRPr b="1" sz="1960">
                <a:latin typeface="Arial"/>
                <a:ea typeface="Arial"/>
                <a:cs typeface="Arial"/>
                <a:sym typeface="Arial"/>
              </a:defRPr>
            </a:pPr>
            <a:r>
              <a:t>5/ Comparative study of metaG long reads wrt 16S (metabarcoding - metaB) and shotgun (metaG)</a:t>
            </a:r>
            <a:r>
              <a:rPr>
                <a:solidFill>
                  <a:schemeClr val="accent3"/>
                </a:solidFill>
              </a:rPr>
              <a:t> (Ongoing)</a:t>
            </a:r>
          </a:p>
        </p:txBody>
      </p:sp>
      <p:sp>
        <p:nvSpPr>
          <p:cNvPr id="130" name="Report BiofortIGDR"/>
          <p:cNvSpPr/>
          <p:nvPr/>
        </p:nvSpPr>
        <p:spPr>
          <a:xfrm>
            <a:off x="-21970" y="-56144"/>
            <a:ext cx="13042901" cy="1181101"/>
          </a:xfrm>
          <a:prstGeom prst="rect">
            <a:avLst/>
          </a:prstGeom>
          <a:solidFill>
            <a:srgbClr val="6091CB">
              <a:alpha val="76315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algn="l"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sz="5200"/>
            </a:pPr>
            <a:r>
              <a:rPr sz="3800"/>
              <a:t>Report BiofortIGDR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